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9" r:id="rId1"/>
  </p:sldMasterIdLst>
  <p:notesMasterIdLst>
    <p:notesMasterId r:id="rId25"/>
  </p:notesMasterIdLst>
  <p:handoutMasterIdLst>
    <p:handoutMasterId r:id="rId26"/>
  </p:handoutMasterIdLst>
  <p:sldIdLst>
    <p:sldId id="256" r:id="rId2"/>
    <p:sldId id="257" r:id="rId3"/>
    <p:sldId id="258" r:id="rId4"/>
    <p:sldId id="264" r:id="rId5"/>
    <p:sldId id="265" r:id="rId6"/>
    <p:sldId id="270" r:id="rId7"/>
    <p:sldId id="282" r:id="rId8"/>
    <p:sldId id="283" r:id="rId9"/>
    <p:sldId id="284" r:id="rId10"/>
    <p:sldId id="285" r:id="rId11"/>
    <p:sldId id="288" r:id="rId12"/>
    <p:sldId id="287" r:id="rId13"/>
    <p:sldId id="266" r:id="rId14"/>
    <p:sldId id="271" r:id="rId15"/>
    <p:sldId id="272" r:id="rId16"/>
    <p:sldId id="273" r:id="rId17"/>
    <p:sldId id="275" r:id="rId18"/>
    <p:sldId id="276" r:id="rId19"/>
    <p:sldId id="277" r:id="rId20"/>
    <p:sldId id="278" r:id="rId21"/>
    <p:sldId id="279" r:id="rId22"/>
    <p:sldId id="280" r:id="rId23"/>
    <p:sldId id="281" r:id="rId24"/>
  </p:sldIdLst>
  <p:sldSz cx="12192000" cy="6858000"/>
  <p:notesSz cx="6858000" cy="9144000"/>
  <p:defaultTextStyle>
    <a:defPPr rtl="0">
      <a:defRPr lang="es-e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57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006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drián Bennasar Polzin" userId="f060eddba615d9c8" providerId="LiveId" clId="{2211EF53-DEFA-4BD7-BF24-2DFDC032BCE6}"/>
    <pc:docChg chg="modSld">
      <pc:chgData name="Adrián Bennasar Polzin" userId="f060eddba615d9c8" providerId="LiveId" clId="{2211EF53-DEFA-4BD7-BF24-2DFDC032BCE6}" dt="2022-05-28T08:47:51.571" v="2" actId="1076"/>
      <pc:docMkLst>
        <pc:docMk/>
      </pc:docMkLst>
      <pc:sldChg chg="modSp mod">
        <pc:chgData name="Adrián Bennasar Polzin" userId="f060eddba615d9c8" providerId="LiveId" clId="{2211EF53-DEFA-4BD7-BF24-2DFDC032BCE6}" dt="2022-05-28T08:47:51.571" v="2" actId="1076"/>
        <pc:sldMkLst>
          <pc:docMk/>
          <pc:sldMk cId="2172179498" sldId="258"/>
        </pc:sldMkLst>
        <pc:spChg chg="mod">
          <ac:chgData name="Adrián Bennasar Polzin" userId="f060eddba615d9c8" providerId="LiveId" clId="{2211EF53-DEFA-4BD7-BF24-2DFDC032BCE6}" dt="2022-05-28T08:47:51.571" v="2" actId="1076"/>
          <ac:spMkLst>
            <pc:docMk/>
            <pc:sldMk cId="2172179498" sldId="258"/>
            <ac:spMk id="2" creationId="{34DB6CE4-2B13-4715-B5B2-615A55922CA1}"/>
          </ac:spMkLst>
        </pc:spChg>
        <pc:spChg chg="mod">
          <ac:chgData name="Adrián Bennasar Polzin" userId="f060eddba615d9c8" providerId="LiveId" clId="{2211EF53-DEFA-4BD7-BF24-2DFDC032BCE6}" dt="2022-05-28T08:36:32.485" v="1" actId="1076"/>
          <ac:spMkLst>
            <pc:docMk/>
            <pc:sldMk cId="2172179498" sldId="258"/>
            <ac:spMk id="10" creationId="{86234B79-B762-9A85-144D-2D006581D793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1EEE251C-9278-446E-94B4-A45D94CF926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7C8055FC-3474-47B3-9B4F-67BB1FF9F35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CCEC8C-C875-46FC-B5E4-D61A1C548497}" type="datetimeFigureOut">
              <a:rPr lang="es-ES" smtClean="0"/>
              <a:t>28/05/2022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45F96C8D-3E0E-4E49-B6AF-3B70D36C828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BCB9B36-4822-46B1-ACA8-0730FA8C1B5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09A7F6-A9F7-4200-B15A-0DDF77E80879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0787540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 dirty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6451A8-9F55-443A-B22B-91AD4434529B}" type="datetimeFigureOut">
              <a:rPr lang="es-ES" smtClean="0"/>
              <a:t>28/05/2022</a:t>
            </a:fld>
            <a:endParaRPr lang="es-ES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 dirty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noProof="0" dirty="0"/>
              <a:t>Editar estilos de texto del patrón</a:t>
            </a:r>
            <a:endParaRPr lang="es-ES" dirty="0"/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B58500-FC51-4538-819A-391D99492B7A}" type="slidenum">
              <a:rPr lang="es-ES" smtClean="0"/>
              <a:t>‹#›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2315348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B58500-FC51-4538-819A-391D99492B7A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735957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B58500-FC51-4538-819A-391D99492B7A}" type="slidenum">
              <a:rPr lang="es-ES" smtClean="0"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733006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B58500-FC51-4538-819A-391D99492B7A}" type="slidenum">
              <a:rPr lang="es-ES" smtClean="0"/>
              <a:t>11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49296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B58500-FC51-4538-819A-391D99492B7A}" type="slidenum">
              <a:rPr lang="es-ES" smtClean="0"/>
              <a:t>12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74760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B58500-FC51-4538-819A-391D99492B7A}" type="slidenum">
              <a:rPr lang="es-ES" smtClean="0"/>
              <a:t>13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051508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B58500-FC51-4538-819A-391D99492B7A}" type="slidenum">
              <a:rPr lang="es-ES" smtClean="0"/>
              <a:t>14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859429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B58500-FC51-4538-819A-391D99492B7A}" type="slidenum">
              <a:rPr lang="es-ES" smtClean="0"/>
              <a:t>15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750974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B58500-FC51-4538-819A-391D99492B7A}" type="slidenum">
              <a:rPr lang="es-ES" smtClean="0"/>
              <a:t>16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902923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B58500-FC51-4538-819A-391D99492B7A}" type="slidenum">
              <a:rPr lang="es-ES" smtClean="0"/>
              <a:t>17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597331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B58500-FC51-4538-819A-391D99492B7A}" type="slidenum">
              <a:rPr lang="es-ES" smtClean="0"/>
              <a:t>18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452190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B58500-FC51-4538-819A-391D99492B7A}" type="slidenum">
              <a:rPr lang="es-ES" smtClean="0"/>
              <a:t>19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555049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B58500-FC51-4538-819A-391D99492B7A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505102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B58500-FC51-4538-819A-391D99492B7A}" type="slidenum">
              <a:rPr lang="es-ES" smtClean="0"/>
              <a:t>20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351181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B58500-FC51-4538-819A-391D99492B7A}" type="slidenum">
              <a:rPr lang="es-ES" smtClean="0"/>
              <a:t>21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428704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B58500-FC51-4538-819A-391D99492B7A}" type="slidenum">
              <a:rPr lang="es-ES" smtClean="0"/>
              <a:t>22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801056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B58500-FC51-4538-819A-391D99492B7A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632685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B58500-FC51-4538-819A-391D99492B7A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733727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B58500-FC51-4538-819A-391D99492B7A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460874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B58500-FC51-4538-819A-391D99492B7A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821732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B58500-FC51-4538-819A-391D99492B7A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519415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B58500-FC51-4538-819A-391D99492B7A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320717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B58500-FC51-4538-819A-391D99492B7A}" type="slidenum">
              <a:rPr lang="es-ES" smtClean="0"/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178915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Imagen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upo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ángulo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orma libre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orma libre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ángulo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orma libre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orma libre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orma libre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orma libre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orma libre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orma libre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orma libre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orma libre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orma libre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orma libre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orma libre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orma libre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orma libre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orma libre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orma libre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orma libre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orma libre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orma libre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orma libre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orma libre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orma libre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orma libre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orma libre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orma libre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ángulo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orma libre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orma libre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orma libre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orma libre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orma libre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orma libre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orma libre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orma libre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orma libre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orma libre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orma libre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ángulo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orma libre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orma libre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orma libre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orma libre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orma libre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orma libre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orma libre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orma libre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orma libre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orma libre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orma libre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orma libre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orma libre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rtlCol="0" anchor="b">
            <a:normAutofit/>
          </a:bodyPr>
          <a:lstStyle>
            <a:lvl1pPr algn="l">
              <a:defRPr sz="48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1876424" y="3602038"/>
            <a:ext cx="8791575" cy="1655762"/>
          </a:xfrm>
        </p:spPr>
        <p:txBody>
          <a:bodyPr rtlCol="0"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Haga clic para editar el estilo de subtítulo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 rtlCol="0"/>
          <a:lstStyle/>
          <a:p>
            <a:pPr rtl="0"/>
            <a:fld id="{B4B42CC5-A37F-479C-BB89-93782537C5C2}" type="datetime1">
              <a:rPr lang="es-ES" noProof="0" smtClean="0"/>
              <a:t>28/05/2022</a:t>
            </a:fld>
            <a:endParaRPr lang="es-ES" noProof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‹#›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42142549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rtlCol="0" anchor="b">
            <a:normAutofit/>
          </a:bodyPr>
          <a:lstStyle>
            <a:lvl1pPr>
              <a:defRPr sz="32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imagen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 rtl="0">
              <a:buNone/>
            </a:pPr>
            <a:r>
              <a:rPr lang="es-ES" noProof="0"/>
              <a:t>Haga clic en el icono para agregar una imagen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141364" y="5124020"/>
            <a:ext cx="9910859" cy="682472"/>
          </a:xfrm>
        </p:spPr>
        <p:txBody>
          <a:bodyPr rtlCol="0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8C4A89A-6E40-4DEC-A31D-8D0BA4D0C19B}" type="datetime1">
              <a:rPr lang="es-ES" noProof="0" smtClean="0"/>
              <a:t>28/05/2022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‹#›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1532846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141410" y="4419599"/>
            <a:ext cx="9904459" cy="1371599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8CCAC9A-50FA-453B-A5A1-664F834320F1}" type="datetime1">
              <a:rPr lang="es-ES" noProof="0" smtClean="0"/>
              <a:t>28/05/2022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‹#›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5424546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12" name="Marcador de posición de texto 3"/>
          <p:cNvSpPr>
            <a:spLocks noGrp="1"/>
          </p:cNvSpPr>
          <p:nvPr>
            <p:ph type="body" sz="half" idx="13" hasCustomPrompt="1"/>
          </p:nvPr>
        </p:nvSpPr>
        <p:spPr>
          <a:xfrm>
            <a:off x="1720644" y="3365557"/>
            <a:ext cx="8752299" cy="54896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141411" y="4309919"/>
            <a:ext cx="9906002" cy="1489496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FA96A25-A1A1-4951-AA35-C0B05EF039E3}" type="datetime1">
              <a:rPr lang="es-ES" noProof="0" smtClean="0"/>
              <a:t>28/05/2022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‹#›</a:t>
            </a:fld>
            <a:endParaRPr lang="es-ES" noProof="0"/>
          </a:p>
        </p:txBody>
      </p:sp>
      <p:sp>
        <p:nvSpPr>
          <p:cNvPr id="60" name="Cuadro de texto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es-ES" sz="8000" noProof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Cuadro de texto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es-ES" sz="8000" noProof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052723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141364" y="4657655"/>
            <a:ext cx="9904505" cy="1140644"/>
          </a:xfrm>
        </p:spPr>
        <p:txBody>
          <a:bodyPr rtlCol="0"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05C997B-94A4-4371-AF12-483312E12549}" type="datetime1">
              <a:rPr lang="es-ES" noProof="0" smtClean="0"/>
              <a:t>28/05/2022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‹#›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405531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ítulo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7" name="Marcador de posición de texto 2"/>
          <p:cNvSpPr>
            <a:spLocks noGrp="1"/>
          </p:cNvSpPr>
          <p:nvPr>
            <p:ph type="body" idx="1" hasCustomPrompt="1"/>
          </p:nvPr>
        </p:nvSpPr>
        <p:spPr>
          <a:xfrm>
            <a:off x="1141410" y="2674463"/>
            <a:ext cx="3196899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8" name="Marcador de posición de texto 3"/>
          <p:cNvSpPr>
            <a:spLocks noGrp="1"/>
          </p:cNvSpPr>
          <p:nvPr>
            <p:ph type="body" sz="half" idx="15" hasCustomPrompt="1"/>
          </p:nvPr>
        </p:nvSpPr>
        <p:spPr>
          <a:xfrm>
            <a:off x="1127918" y="3360263"/>
            <a:ext cx="3208735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9" name="Marcador de posición de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4514766" y="2677635"/>
            <a:ext cx="3184385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10" name="Marcador de posición de texto 3"/>
          <p:cNvSpPr>
            <a:spLocks noGrp="1"/>
          </p:cNvSpPr>
          <p:nvPr>
            <p:ph type="body" sz="half" idx="16" hasCustomPrompt="1"/>
          </p:nvPr>
        </p:nvSpPr>
        <p:spPr>
          <a:xfrm>
            <a:off x="4504213" y="3363435"/>
            <a:ext cx="3195830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11" name="Marcador de posición de texto 4"/>
          <p:cNvSpPr>
            <a:spLocks noGrp="1"/>
          </p:cNvSpPr>
          <p:nvPr>
            <p:ph type="body" sz="quarter" idx="13" hasCustomPrompt="1"/>
          </p:nvPr>
        </p:nvSpPr>
        <p:spPr>
          <a:xfrm>
            <a:off x="7852442" y="2674463"/>
            <a:ext cx="3194968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12" name="Marcador de posición de texto 3"/>
          <p:cNvSpPr>
            <a:spLocks noGrp="1"/>
          </p:cNvSpPr>
          <p:nvPr>
            <p:ph type="body" sz="half" idx="17" hasCustomPrompt="1"/>
          </p:nvPr>
        </p:nvSpPr>
        <p:spPr>
          <a:xfrm>
            <a:off x="7852442" y="3360263"/>
            <a:ext cx="3194968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F7A9720-1EE6-4D5E-A5BF-D4060F8DE7CF}" type="datetime1">
              <a:rPr lang="es-ES" noProof="0" smtClean="0"/>
              <a:t>28/05/2022</a:t>
            </a:fld>
            <a:endParaRPr lang="es-ES" noProof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‹#›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42696050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ítulo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19" name="Marcador de posición de texto 2"/>
          <p:cNvSpPr>
            <a:spLocks noGrp="1"/>
          </p:cNvSpPr>
          <p:nvPr>
            <p:ph type="body" idx="1" hasCustomPrompt="1"/>
          </p:nvPr>
        </p:nvSpPr>
        <p:spPr>
          <a:xfrm>
            <a:off x="1141413" y="4404596"/>
            <a:ext cx="3195240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20" name="Marcador de posición de imagen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es-ES" noProof="0"/>
              <a:t>Haga clic en el icono para agregar una imagen</a:t>
            </a:r>
          </a:p>
        </p:txBody>
      </p:sp>
      <p:sp>
        <p:nvSpPr>
          <p:cNvPr id="21" name="Marcador de posición de texto 3"/>
          <p:cNvSpPr>
            <a:spLocks noGrp="1"/>
          </p:cNvSpPr>
          <p:nvPr>
            <p:ph type="body" sz="half" idx="18" hasCustomPrompt="1"/>
          </p:nvPr>
        </p:nvSpPr>
        <p:spPr>
          <a:xfrm>
            <a:off x="1141413" y="4980858"/>
            <a:ext cx="3195240" cy="817843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22" name="Marcador de posición de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4489053" y="4404596"/>
            <a:ext cx="3200400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23" name="Marcador de posición de imagen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es-ES" noProof="0"/>
              <a:t>Haga clic en el icono para agregar una imagen</a:t>
            </a:r>
          </a:p>
        </p:txBody>
      </p:sp>
      <p:sp>
        <p:nvSpPr>
          <p:cNvPr id="24" name="Marcador de posición de texto 3"/>
          <p:cNvSpPr>
            <a:spLocks noGrp="1"/>
          </p:cNvSpPr>
          <p:nvPr>
            <p:ph type="body" sz="half" idx="19" hasCustomPrompt="1"/>
          </p:nvPr>
        </p:nvSpPr>
        <p:spPr>
          <a:xfrm>
            <a:off x="4487593" y="4980857"/>
            <a:ext cx="3200400" cy="810342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25" name="Marcador de posición de texto 4"/>
          <p:cNvSpPr>
            <a:spLocks noGrp="1"/>
          </p:cNvSpPr>
          <p:nvPr>
            <p:ph type="body" sz="quarter" idx="13" hasCustomPrompt="1"/>
          </p:nvPr>
        </p:nvSpPr>
        <p:spPr>
          <a:xfrm>
            <a:off x="7852567" y="4404595"/>
            <a:ext cx="3190741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26" name="Marcador de posición de imagen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es-ES" noProof="0"/>
              <a:t>Haga clic en el icono para agregar una imagen</a:t>
            </a:r>
          </a:p>
        </p:txBody>
      </p:sp>
      <p:sp>
        <p:nvSpPr>
          <p:cNvPr id="27" name="Marcador de posición de texto 3"/>
          <p:cNvSpPr>
            <a:spLocks noGrp="1"/>
          </p:cNvSpPr>
          <p:nvPr>
            <p:ph type="body" sz="half" idx="20" hasCustomPrompt="1"/>
          </p:nvPr>
        </p:nvSpPr>
        <p:spPr>
          <a:xfrm>
            <a:off x="7852442" y="4980854"/>
            <a:ext cx="3194968" cy="810345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DBAA0C9-03DE-4F7E-9E82-3790C686D72B}" type="datetime1">
              <a:rPr lang="es-ES" noProof="0" smtClean="0"/>
              <a:t>28/05/2022</a:t>
            </a:fld>
            <a:endParaRPr lang="es-ES" noProof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‹#›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8201607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 anchor="t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ECACA7D-22A4-4E66-8FBE-CC5DD02FB4DF}" type="datetime1">
              <a:rPr lang="es-ES" noProof="0" smtClean="0"/>
              <a:t>28/05/2022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‹#›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6360534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 hasCustomPrompt="1"/>
          </p:nvPr>
        </p:nvSpPr>
        <p:spPr>
          <a:xfrm>
            <a:off x="1141410" y="609599"/>
            <a:ext cx="7748590" cy="5181601"/>
          </a:xfrm>
        </p:spPr>
        <p:txBody>
          <a:bodyPr vert="eaVert"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7958C13-3C2F-4635-87DB-06CB8F496D80}" type="datetime1">
              <a:rPr lang="es-ES" noProof="0" smtClean="0"/>
              <a:t>28/05/2022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‹#›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1870629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AF887F4-C29B-48B9-BDC1-98C5FCB6A07F}" type="datetime1">
              <a:rPr lang="es-ES" noProof="0" smtClean="0"/>
              <a:t>28/05/2022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‹#›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40088080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 hasCustomPrompt="1"/>
          </p:nvPr>
        </p:nvSpPr>
        <p:spPr>
          <a:xfrm>
            <a:off x="1141411" y="4424362"/>
            <a:ext cx="9906000" cy="1374776"/>
          </a:xfrm>
        </p:spPr>
        <p:txBody>
          <a:bodyPr rtlCol="0"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2DD4354-610D-40D5-AEB6-3A793CD516D2}" type="datetime1">
              <a:rPr lang="es-ES" noProof="0" smtClean="0"/>
              <a:t>28/05/2022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‹#›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4742793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contenido 2"/>
          <p:cNvSpPr>
            <a:spLocks noGrp="1"/>
          </p:cNvSpPr>
          <p:nvPr>
            <p:ph sz="half" idx="1" hasCustomPrompt="1"/>
          </p:nvPr>
        </p:nvSpPr>
        <p:spPr>
          <a:xfrm>
            <a:off x="1141410" y="2249486"/>
            <a:ext cx="4878389" cy="3541714"/>
          </a:xfrm>
        </p:spPr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 hasCustomPrompt="1"/>
          </p:nvPr>
        </p:nvSpPr>
        <p:spPr>
          <a:xfrm>
            <a:off x="6172200" y="2249486"/>
            <a:ext cx="4875211" cy="3541714"/>
          </a:xfrm>
        </p:spPr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6E701CA-C3B4-4331-83CC-2F0A47CA6E57}" type="datetime1">
              <a:rPr lang="es-ES" noProof="0" smtClean="0"/>
              <a:t>28/05/2022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‹#›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016150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 hasCustomPrompt="1"/>
          </p:nvPr>
        </p:nvSpPr>
        <p:spPr>
          <a:xfrm>
            <a:off x="1141411" y="2249486"/>
            <a:ext cx="4878392" cy="823912"/>
          </a:xfrm>
        </p:spPr>
        <p:txBody>
          <a:bodyPr rtlCol="0"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 hasCustomPrompt="1"/>
          </p:nvPr>
        </p:nvSpPr>
        <p:spPr>
          <a:xfrm>
            <a:off x="1141410" y="3073397"/>
            <a:ext cx="4878391" cy="2717801"/>
          </a:xfrm>
        </p:spPr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posición de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2249485"/>
            <a:ext cx="4875210" cy="823912"/>
          </a:xfrm>
        </p:spPr>
        <p:txBody>
          <a:bodyPr rtlCol="0"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6" name="Marcador de posición de contenido 5"/>
          <p:cNvSpPr>
            <a:spLocks noGrp="1"/>
          </p:cNvSpPr>
          <p:nvPr>
            <p:ph sz="quarter" idx="4" hasCustomPrompt="1"/>
          </p:nvPr>
        </p:nvSpPr>
        <p:spPr>
          <a:xfrm>
            <a:off x="6172200" y="3073397"/>
            <a:ext cx="4875210" cy="2717801"/>
          </a:xfrm>
        </p:spPr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2550BC4-1DD7-42C5-AEE4-96F7F79285D7}" type="datetime1">
              <a:rPr lang="es-ES" noProof="0" smtClean="0"/>
              <a:t>28/05/2022</a:t>
            </a:fld>
            <a:endParaRPr lang="es-ES" noProof="0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‹#›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40820541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7AB6CF5-77ED-4FF9-AAF8-52C3AF46E3D9}" type="datetime1">
              <a:rPr lang="es-ES" noProof="0" smtClean="0"/>
              <a:t>28/05/2022</a:t>
            </a:fld>
            <a:endParaRPr lang="es-ES" noProof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‹#›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9566226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3074DD3-B4C2-4A96-8300-79DD1DCFF12A}" type="datetime1">
              <a:rPr lang="es-ES" noProof="0" smtClean="0"/>
              <a:t>28/05/2022</a:t>
            </a:fld>
            <a:endParaRPr lang="es-ES" noProof="0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‹#›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4841419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 hasCustomPrompt="1"/>
          </p:nvPr>
        </p:nvSpPr>
        <p:spPr>
          <a:xfrm>
            <a:off x="5156200" y="592666"/>
            <a:ext cx="5891209" cy="5198534"/>
          </a:xfrm>
        </p:spPr>
        <p:txBody>
          <a:bodyPr rtlCol="0" anchor="ctr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146705" y="2249486"/>
            <a:ext cx="3856037" cy="3541714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24D0B20-C8B4-43BB-AD01-62F210BF3AA3}" type="datetime1">
              <a:rPr lang="es-ES" noProof="0" smtClean="0"/>
              <a:t>28/05/2022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‹#›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0694011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imagen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141410" y="2249486"/>
            <a:ext cx="5934511" cy="3541714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F1807E4-B9D9-419C-89FE-7ED2FA492EAC}" type="datetime1">
              <a:rPr lang="es-ES" noProof="0" smtClean="0"/>
              <a:t>28/05/2022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‹#›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7942556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upo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upo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ángulo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orma libre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orma libre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orma libre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orma libre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orma libre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orma libre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orma libre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orma libre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orma libre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orma libre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ínea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orma libre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orma libre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orma libre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orma libre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ángulo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orma libre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orma libre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orma libre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orma libre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orma libre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orma libre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orma libre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orma libre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orma libre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orma libre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upo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orma libre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orma libre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orma libre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orma libre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orma libre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orma libre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orma libre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orma libre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orma libre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ángulo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Marcador de posición de título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endParaRPr lang="es-ES" noProof="0"/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s-ES" noProof="0" dirty="0"/>
              <a:t>Editar estilos de texto del patrón</a:t>
            </a:r>
          </a:p>
          <a:p>
            <a:pPr lvl="1" rtl="0"/>
            <a:r>
              <a:rPr lang="es-ES" noProof="0" dirty="0"/>
              <a:t>Segundo nivel</a:t>
            </a:r>
          </a:p>
          <a:p>
            <a:pPr lvl="2" rtl="0"/>
            <a:r>
              <a:rPr lang="es-ES" noProof="0" dirty="0"/>
              <a:t>Tercer nivel</a:t>
            </a:r>
          </a:p>
          <a:p>
            <a:pPr lvl="3" rtl="0"/>
            <a:r>
              <a:rPr lang="es-ES" noProof="0" dirty="0"/>
              <a:t>Cuarto nivel</a:t>
            </a:r>
          </a:p>
          <a:p>
            <a:pPr lvl="4" rtl="0"/>
            <a:r>
              <a:rPr lang="es-ES" noProof="0" dirty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04295C3A-E926-46B8-ADEB-3C84EE47C3D7}" type="datetime1">
              <a:rPr lang="es-ES" noProof="0" smtClean="0"/>
              <a:t>28/05/2022</a:t>
            </a:fld>
            <a:endParaRPr lang="es-ES" noProof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6D22F896-40B5-4ADD-8801-0D06FADFA095}" type="slidenum">
              <a:rPr lang="es-ES" noProof="0" smtClean="0"/>
              <a:pPr rtl="0"/>
              <a:t>‹#›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76098732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268D3E5-C7A3-47DF-A374-46BF83A6990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>
            <a:normAutofit/>
          </a:bodyPr>
          <a:lstStyle/>
          <a:p>
            <a:pPr algn="ctr"/>
            <a:r>
              <a:rPr lang="es-ES" sz="5400" dirty="0">
                <a:effectLst>
                  <a:glow rad="63500">
                    <a:schemeClr val="bg1"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Rockwell" panose="02060603020205020403" pitchFamily="18" charset="0"/>
              </a:rPr>
              <a:t>Comparación de </a:t>
            </a:r>
            <a:r>
              <a:rPr lang="es-ES" sz="5400" dirty="0">
                <a:pattFill prst="pct20">
                  <a:fgClr>
                    <a:schemeClr val="accent1"/>
                  </a:fgClr>
                  <a:bgClr>
                    <a:schemeClr val="bg1"/>
                  </a:bgClr>
                </a:pattFill>
                <a:effectLst>
                  <a:glow rad="63500">
                    <a:schemeClr val="tx1">
                      <a:alpha val="50000"/>
                    </a:schemeClr>
                  </a:glow>
                </a:effectLst>
                <a:latin typeface="Rockwell" panose="02060603020205020403" pitchFamily="18" charset="0"/>
              </a:rPr>
              <a:t>software </a:t>
            </a:r>
            <a:r>
              <a:rPr lang="es-ES" sz="5400" dirty="0" err="1">
                <a:pattFill prst="pct20">
                  <a:fgClr>
                    <a:schemeClr val="accent1"/>
                  </a:fgClr>
                  <a:bgClr>
                    <a:schemeClr val="bg1"/>
                  </a:bgClr>
                </a:pattFill>
                <a:effectLst>
                  <a:glow rad="63500">
                    <a:schemeClr val="tx1">
                      <a:alpha val="50000"/>
                    </a:schemeClr>
                  </a:glow>
                </a:effectLst>
                <a:latin typeface="Rockwell" panose="02060603020205020403" pitchFamily="18" charset="0"/>
              </a:rPr>
              <a:t>asset</a:t>
            </a:r>
            <a:r>
              <a:rPr lang="es-ES" sz="5400" dirty="0">
                <a:pattFill prst="pct20">
                  <a:fgClr>
                    <a:schemeClr val="accent1"/>
                  </a:fgClr>
                  <a:bgClr>
                    <a:schemeClr val="bg1"/>
                  </a:bgClr>
                </a:pattFill>
                <a:effectLst>
                  <a:glow rad="63500">
                    <a:schemeClr val="tx1">
                      <a:alpha val="50000"/>
                    </a:schemeClr>
                  </a:glow>
                </a:effectLst>
                <a:latin typeface="Rockwell" panose="02060603020205020403" pitchFamily="18" charset="0"/>
              </a:rPr>
              <a:t> manager (</a:t>
            </a:r>
            <a:r>
              <a:rPr lang="es-ES" sz="5400" dirty="0" err="1">
                <a:pattFill prst="pct20">
                  <a:fgClr>
                    <a:schemeClr val="accent1"/>
                  </a:fgClr>
                  <a:bgClr>
                    <a:schemeClr val="bg1"/>
                  </a:bgClr>
                </a:pattFill>
                <a:effectLst>
                  <a:glow rad="63500">
                    <a:schemeClr val="tx1">
                      <a:alpha val="50000"/>
                    </a:schemeClr>
                  </a:glow>
                </a:effectLst>
                <a:latin typeface="Rockwell" panose="02060603020205020403" pitchFamily="18" charset="0"/>
              </a:rPr>
              <a:t>sam</a:t>
            </a:r>
            <a:r>
              <a:rPr lang="es-ES" sz="5400" dirty="0">
                <a:pattFill prst="pct20">
                  <a:fgClr>
                    <a:schemeClr val="accent1"/>
                  </a:fgClr>
                  <a:bgClr>
                    <a:schemeClr val="bg1"/>
                  </a:bgClr>
                </a:pattFill>
                <a:effectLst>
                  <a:glow rad="63500">
                    <a:schemeClr val="tx1">
                      <a:alpha val="50000"/>
                    </a:schemeClr>
                  </a:glow>
                </a:effectLst>
                <a:latin typeface="Rockwell" panose="02060603020205020403" pitchFamily="18" charset="0"/>
              </a:rPr>
              <a:t>)</a:t>
            </a: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818E541A-0811-E767-D864-E74190B7A658}"/>
              </a:ext>
            </a:extLst>
          </p:cNvPr>
          <p:cNvSpPr txBox="1">
            <a:spLocks/>
          </p:cNvSpPr>
          <p:nvPr/>
        </p:nvSpPr>
        <p:spPr>
          <a:xfrm>
            <a:off x="1876424" y="1122363"/>
            <a:ext cx="8791575" cy="2387600"/>
          </a:xfrm>
          <a:prstGeom prst="rect">
            <a:avLst/>
          </a:prstGeom>
          <a:ln w="0">
            <a:noFill/>
          </a:ln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s-ES" sz="5400" dirty="0">
              <a:pattFill prst="pct20">
                <a:fgClr>
                  <a:schemeClr val="accent1"/>
                </a:fgClr>
                <a:bgClr>
                  <a:schemeClr val="bg1"/>
                </a:bgClr>
              </a:pattFill>
              <a:effectLst>
                <a:glow rad="63500">
                  <a:schemeClr val="tx1">
                    <a:alpha val="50000"/>
                  </a:schemeClr>
                </a:glow>
              </a:effectLst>
              <a:latin typeface="Rockwell" panose="02060603020205020403" pitchFamily="18" charset="0"/>
            </a:endParaRPr>
          </a:p>
        </p:txBody>
      </p:sp>
      <p:sp>
        <p:nvSpPr>
          <p:cNvPr id="11" name="Subtítulo 2">
            <a:extLst>
              <a:ext uri="{FF2B5EF4-FFF2-40B4-BE49-F238E27FC236}">
                <a16:creationId xmlns:a16="http://schemas.microsoft.com/office/drawing/2014/main" id="{0D527578-2B6E-F043-522F-53D8B173B10F}"/>
              </a:ext>
            </a:extLst>
          </p:cNvPr>
          <p:cNvSpPr txBox="1">
            <a:spLocks/>
          </p:cNvSpPr>
          <p:nvPr/>
        </p:nvSpPr>
        <p:spPr>
          <a:xfrm>
            <a:off x="1876424" y="3840163"/>
            <a:ext cx="8791575" cy="1655762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000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E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Subtítulo 12">
            <a:extLst>
              <a:ext uri="{FF2B5EF4-FFF2-40B4-BE49-F238E27FC236}">
                <a16:creationId xmlns:a16="http://schemas.microsoft.com/office/drawing/2014/main" id="{D4295D45-DB17-7E4E-1C91-31D929F4E8A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pPr algn="ctr"/>
            <a:r>
              <a:rPr lang="es-E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Adrián </a:t>
            </a:r>
            <a:r>
              <a:rPr lang="es-E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bennasar</a:t>
            </a:r>
            <a:r>
              <a:rPr lang="es-E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s-E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polzin</a:t>
            </a:r>
            <a:endParaRPr lang="es-ES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/>
            <a:r>
              <a:rPr lang="es-E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Álvaro bueno López</a:t>
            </a:r>
          </a:p>
          <a:p>
            <a:pPr algn="ctr"/>
            <a:r>
              <a:rPr lang="es-E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Gestión de sistemas e instalaciones informáticas</a:t>
            </a:r>
          </a:p>
          <a:p>
            <a:pPr algn="ctr"/>
            <a:r>
              <a:rPr lang="es-E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24 de Mayo de 2022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193592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 rtlCol="0">
            <a:normAutofit/>
          </a:bodyPr>
          <a:lstStyle/>
          <a:p>
            <a:pPr algn="ctr" rtl="0"/>
            <a:r>
              <a:rPr lang="es-ES" sz="4400" dirty="0">
                <a:effectLst>
                  <a:glow rad="63500">
                    <a:schemeClr val="bg1"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Características – </a:t>
            </a:r>
            <a:r>
              <a:rPr lang="es-ES" sz="4400" dirty="0" err="1">
                <a:effectLst>
                  <a:glow rad="63500">
                    <a:schemeClr val="bg1"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InvGate</a:t>
            </a:r>
            <a:r>
              <a:rPr lang="es-ES" sz="4400" dirty="0">
                <a:effectLst>
                  <a:glow rad="63500">
                    <a:schemeClr val="bg1"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s-ES" sz="4400" dirty="0" err="1">
                <a:effectLst>
                  <a:glow rad="63500">
                    <a:schemeClr val="bg1"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Assets</a:t>
            </a:r>
            <a:endParaRPr lang="es-ES" sz="4400" dirty="0">
              <a:latin typeface="Rockwell" panose="02060603020205020403" pitchFamily="18" charset="0"/>
            </a:endParaRPr>
          </a:p>
        </p:txBody>
      </p:sp>
      <p:pic>
        <p:nvPicPr>
          <p:cNvPr id="14" name="Imagen 13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8BC91907-1EEA-C759-8C18-30DECAA7A0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8633" y="1202345"/>
            <a:ext cx="8791558" cy="4874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4307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 rtlCol="0">
            <a:normAutofit/>
          </a:bodyPr>
          <a:lstStyle/>
          <a:p>
            <a:pPr algn="ctr" rtl="0"/>
            <a:r>
              <a:rPr lang="es-ES" sz="4400" dirty="0">
                <a:effectLst>
                  <a:glow rad="63500">
                    <a:schemeClr val="bg1"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Características – INVGATE ASSETS</a:t>
            </a:r>
            <a:endParaRPr lang="es-ES" sz="4400" dirty="0">
              <a:latin typeface="Rockwell" panose="02060603020205020403" pitchFamily="18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3479C11-0702-90E7-7FD2-4C22C023B69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219440" y="1478568"/>
            <a:ext cx="4369436" cy="2440977"/>
          </a:xfrm>
          <a:prstGeom prst="rect">
            <a:avLst/>
          </a:prstGeom>
          <a:ln>
            <a:noFill/>
          </a:ln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99C86669-818B-A24D-DE25-595C6D60B4E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094412" y="1470153"/>
            <a:ext cx="4447463" cy="2457809"/>
          </a:xfrm>
          <a:prstGeom prst="rect">
            <a:avLst/>
          </a:prstGeom>
          <a:ln>
            <a:noFill/>
          </a:ln>
        </p:spPr>
      </p:pic>
      <p:sp>
        <p:nvSpPr>
          <p:cNvPr id="18" name="CuadroTexto 17">
            <a:extLst>
              <a:ext uri="{FF2B5EF4-FFF2-40B4-BE49-F238E27FC236}">
                <a16:creationId xmlns:a16="http://schemas.microsoft.com/office/drawing/2014/main" id="{6E75257E-61B0-FA17-F63A-626F582D8A8C}"/>
              </a:ext>
            </a:extLst>
          </p:cNvPr>
          <p:cNvSpPr txBox="1"/>
          <p:nvPr/>
        </p:nvSpPr>
        <p:spPr>
          <a:xfrm>
            <a:off x="1219440" y="4055218"/>
            <a:ext cx="9322435" cy="2183657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numCol="1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Distribución e instalación automatizada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Soporte de forma remota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Garantiza privacidad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Ahorro de tiempo y de personal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s-E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28065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 rtlCol="0">
            <a:normAutofit/>
          </a:bodyPr>
          <a:lstStyle/>
          <a:p>
            <a:pPr algn="ctr" rtl="0"/>
            <a:r>
              <a:rPr lang="es-ES" sz="4400" dirty="0">
                <a:effectLst>
                  <a:glow rad="63500">
                    <a:schemeClr val="bg1"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Características – INVGATE ASSETS</a:t>
            </a:r>
            <a:endParaRPr lang="es-ES" sz="4400" dirty="0">
              <a:latin typeface="Rockwell" panose="02060603020205020403" pitchFamily="18" charset="0"/>
            </a:endParaRP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6E75257E-61B0-FA17-F63A-626F582D8A8C}"/>
              </a:ext>
            </a:extLst>
          </p:cNvPr>
          <p:cNvSpPr txBox="1"/>
          <p:nvPr/>
        </p:nvSpPr>
        <p:spPr>
          <a:xfrm>
            <a:off x="895286" y="1116638"/>
            <a:ext cx="5097528" cy="535520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numCol="1" rtlCol="0">
            <a:no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Informe general: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Software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Actualizaciones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Actualizaciones pendientes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Más de 500 indicadores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Inventario automatizado de dispositivos SNMP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s-E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s-E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5" name="Imagen 4" descr="Captura de pantalla de un celular&#10;&#10;Descripción generada automáticamente">
            <a:extLst>
              <a:ext uri="{FF2B5EF4-FFF2-40B4-BE49-F238E27FC236}">
                <a16:creationId xmlns:a16="http://schemas.microsoft.com/office/drawing/2014/main" id="{BCCE2EB0-4C6E-9D1F-82A1-CC4F479AB3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9187" y="1099305"/>
            <a:ext cx="2540189" cy="5372540"/>
          </a:xfrm>
          <a:prstGeom prst="rect">
            <a:avLst/>
          </a:prstGeom>
        </p:spPr>
      </p:pic>
      <p:pic>
        <p:nvPicPr>
          <p:cNvPr id="10" name="Imagen 9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88522E1A-3399-95AA-E0CF-50E97E485D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61151" y="1116637"/>
            <a:ext cx="2111649" cy="5355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9059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 rtlCol="0">
            <a:normAutofit/>
          </a:bodyPr>
          <a:lstStyle/>
          <a:p>
            <a:pPr algn="ctr" rtl="0"/>
            <a:r>
              <a:rPr lang="es-ES" sz="4400" dirty="0" err="1">
                <a:effectLst>
                  <a:glow rad="63500">
                    <a:schemeClr val="bg1"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Invgate</a:t>
            </a:r>
            <a:r>
              <a:rPr lang="es-ES" sz="4400" dirty="0">
                <a:effectLst>
                  <a:glow rad="63500">
                    <a:schemeClr val="bg1"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s-ES" sz="4400" dirty="0" err="1">
                <a:effectLst>
                  <a:glow rad="63500">
                    <a:schemeClr val="bg1"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assets</a:t>
            </a:r>
            <a:r>
              <a:rPr lang="es-ES" sz="4400" dirty="0">
                <a:effectLst>
                  <a:glow rad="63500">
                    <a:schemeClr val="bg1"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- ventajas</a:t>
            </a:r>
            <a:endParaRPr lang="es-ES" sz="4400" dirty="0">
              <a:latin typeface="Rockwell" panose="02060603020205020403" pitchFamily="18" charset="0"/>
            </a:endParaRPr>
          </a:p>
        </p:txBody>
      </p:sp>
      <p:pic>
        <p:nvPicPr>
          <p:cNvPr id="9" name="Marcador de posición de imagen 28">
            <a:extLst>
              <a:ext uri="{FF2B5EF4-FFF2-40B4-BE49-F238E27FC236}">
                <a16:creationId xmlns:a16="http://schemas.microsoft.com/office/drawing/2014/main" id="{1968A58B-BEB7-4E9E-F8E3-F7B8E3D39ED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748" r="6748"/>
          <a:stretch/>
        </p:blipFill>
        <p:spPr>
          <a:xfrm>
            <a:off x="2401752" y="1913720"/>
            <a:ext cx="7385319" cy="426881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12700">
            <a:solidFill>
              <a:schemeClr val="bg1"/>
            </a:solidFill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86234B79-B762-9A85-144D-2D006581D793}"/>
              </a:ext>
            </a:extLst>
          </p:cNvPr>
          <p:cNvSpPr txBox="1"/>
          <p:nvPr/>
        </p:nvSpPr>
        <p:spPr>
          <a:xfrm>
            <a:off x="2401752" y="1326813"/>
            <a:ext cx="7385318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</a:t>
            </a:r>
            <a:r>
              <a:rPr lang="es-E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s-ES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Managment</a:t>
            </a:r>
            <a:r>
              <a:rPr lang="es-E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y Remote Access/Control</a:t>
            </a:r>
          </a:p>
        </p:txBody>
      </p:sp>
    </p:spTree>
    <p:extLst>
      <p:ext uri="{BB962C8B-B14F-4D97-AF65-F5344CB8AC3E}">
        <p14:creationId xmlns:p14="http://schemas.microsoft.com/office/powerpoint/2010/main" val="14436157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 rtlCol="0">
            <a:normAutofit/>
          </a:bodyPr>
          <a:lstStyle/>
          <a:p>
            <a:pPr algn="ctr" rtl="0"/>
            <a:r>
              <a:rPr lang="es-ES" sz="4400" dirty="0" err="1">
                <a:effectLst>
                  <a:glow rad="63500">
                    <a:schemeClr val="bg1"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Invgate</a:t>
            </a:r>
            <a:r>
              <a:rPr lang="es-ES" sz="4400" dirty="0">
                <a:effectLst>
                  <a:glow rad="63500">
                    <a:schemeClr val="bg1"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s-ES" sz="4400" dirty="0" err="1">
                <a:effectLst>
                  <a:glow rad="63500">
                    <a:schemeClr val="bg1"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assets</a:t>
            </a:r>
            <a:r>
              <a:rPr lang="es-ES" sz="4400" dirty="0">
                <a:effectLst>
                  <a:glow rad="63500">
                    <a:schemeClr val="bg1"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- ventajas</a:t>
            </a:r>
            <a:endParaRPr lang="es-ES" sz="4400" dirty="0">
              <a:latin typeface="Rockwell" panose="02060603020205020403" pitchFamily="18" charset="0"/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86234B79-B762-9A85-144D-2D006581D793}"/>
              </a:ext>
            </a:extLst>
          </p:cNvPr>
          <p:cNvSpPr txBox="1"/>
          <p:nvPr/>
        </p:nvSpPr>
        <p:spPr>
          <a:xfrm>
            <a:off x="2401752" y="1326813"/>
            <a:ext cx="7385318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Alertas/Notificaciones</a:t>
            </a:r>
          </a:p>
        </p:txBody>
      </p:sp>
      <p:pic>
        <p:nvPicPr>
          <p:cNvPr id="5" name="Marcador de posición de imagen 28">
            <a:extLst>
              <a:ext uri="{FF2B5EF4-FFF2-40B4-BE49-F238E27FC236}">
                <a16:creationId xmlns:a16="http://schemas.microsoft.com/office/drawing/2014/main" id="{C585A0E4-504D-F540-965A-B12EE48183F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94" r="94"/>
          <a:stretch/>
        </p:blipFill>
        <p:spPr>
          <a:xfrm>
            <a:off x="2401752" y="1913720"/>
            <a:ext cx="7385319" cy="211535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12700">
            <a:solidFill>
              <a:schemeClr val="bg1"/>
            </a:solidFill>
          </a:ln>
          <a:effectLst/>
        </p:spPr>
      </p:pic>
      <p:pic>
        <p:nvPicPr>
          <p:cNvPr id="7" name="Marcador de posición de imagen 28">
            <a:extLst>
              <a:ext uri="{FF2B5EF4-FFF2-40B4-BE49-F238E27FC236}">
                <a16:creationId xmlns:a16="http://schemas.microsoft.com/office/drawing/2014/main" id="{DBF7FEAC-FA67-FA3C-07EC-53E98E41491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4289" b="4289"/>
          <a:stretch/>
        </p:blipFill>
        <p:spPr>
          <a:xfrm>
            <a:off x="2401751" y="4246650"/>
            <a:ext cx="7385319" cy="211535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12700">
            <a:solidFill>
              <a:schemeClr val="bg1"/>
            </a:solidFill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1612267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 rtlCol="0">
            <a:normAutofit/>
          </a:bodyPr>
          <a:lstStyle/>
          <a:p>
            <a:pPr algn="ctr" rtl="0"/>
            <a:r>
              <a:rPr lang="es-ES" sz="4400" dirty="0" err="1">
                <a:effectLst>
                  <a:glow rad="63500">
                    <a:schemeClr val="bg1"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Invgate</a:t>
            </a:r>
            <a:r>
              <a:rPr lang="es-ES" sz="4400" dirty="0">
                <a:effectLst>
                  <a:glow rad="63500">
                    <a:schemeClr val="bg1"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s-ES" sz="4400" dirty="0" err="1">
                <a:effectLst>
                  <a:glow rad="63500">
                    <a:schemeClr val="bg1"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assets</a:t>
            </a:r>
            <a:r>
              <a:rPr lang="es-ES" sz="4400" dirty="0">
                <a:effectLst>
                  <a:glow rad="63500">
                    <a:schemeClr val="bg1"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- ventajas</a:t>
            </a:r>
            <a:endParaRPr lang="es-ES" sz="4400" dirty="0">
              <a:latin typeface="Rockwell" panose="02060603020205020403" pitchFamily="18" charset="0"/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86234B79-B762-9A85-144D-2D006581D793}"/>
              </a:ext>
            </a:extLst>
          </p:cNvPr>
          <p:cNvSpPr txBox="1"/>
          <p:nvPr/>
        </p:nvSpPr>
        <p:spPr>
          <a:xfrm>
            <a:off x="2400163" y="1759848"/>
            <a:ext cx="7385318" cy="40011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Opciones de soporte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3F7A36BC-669D-CD94-1B70-EE2D8ED843BE}"/>
              </a:ext>
            </a:extLst>
          </p:cNvPr>
          <p:cNvSpPr txBox="1"/>
          <p:nvPr/>
        </p:nvSpPr>
        <p:spPr>
          <a:xfrm>
            <a:off x="2400163" y="2288837"/>
            <a:ext cx="3694248" cy="379591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Email/</a:t>
            </a:r>
            <a:r>
              <a:rPr lang="es-E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Help</a:t>
            </a:r>
            <a:r>
              <a:rPr lang="es-E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s-E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Desk</a:t>
            </a:r>
            <a:endParaRPr lang="es-E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Preguntas frecuentes (</a:t>
            </a:r>
            <a:r>
              <a:rPr lang="es-ES" sz="18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FAQs</a:t>
            </a:r>
            <a:r>
              <a:rPr lang="es-E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 y foro específico para el SAM.</a:t>
            </a:r>
            <a:endParaRPr lang="es-E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Software de base de conocimiento.</a:t>
            </a:r>
            <a:endParaRPr lang="es-E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Soporte por teléfono.</a:t>
            </a:r>
            <a:endParaRPr lang="es-E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Atención 24/7.</a:t>
            </a:r>
            <a:endParaRPr lang="es-E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lvl="0" indent="-285750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s-E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Chat en vivo.</a:t>
            </a:r>
            <a:endParaRPr lang="es-E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21760701-6F28-25F9-4DB9-E197B597FA22}"/>
              </a:ext>
            </a:extLst>
          </p:cNvPr>
          <p:cNvSpPr txBox="1"/>
          <p:nvPr/>
        </p:nvSpPr>
        <p:spPr>
          <a:xfrm>
            <a:off x="2400163" y="1261637"/>
            <a:ext cx="3694248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InvGate</a:t>
            </a:r>
            <a:r>
              <a:rPr lang="es-E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s-ES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Assets</a:t>
            </a:r>
            <a:endParaRPr lang="es-E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D820F43B-7EE1-4302-1E85-56AA615043C7}"/>
              </a:ext>
            </a:extLst>
          </p:cNvPr>
          <p:cNvSpPr txBox="1"/>
          <p:nvPr/>
        </p:nvSpPr>
        <p:spPr>
          <a:xfrm>
            <a:off x="6094411" y="2288837"/>
            <a:ext cx="3694248" cy="379591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Soporte por teléfono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39372601-445A-60A5-B079-45A996902D64}"/>
              </a:ext>
            </a:extLst>
          </p:cNvPr>
          <p:cNvSpPr txBox="1"/>
          <p:nvPr/>
        </p:nvSpPr>
        <p:spPr>
          <a:xfrm>
            <a:off x="6094411" y="1261637"/>
            <a:ext cx="3694248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Snow SAM</a:t>
            </a:r>
          </a:p>
        </p:txBody>
      </p:sp>
    </p:spTree>
    <p:extLst>
      <p:ext uri="{BB962C8B-B14F-4D97-AF65-F5344CB8AC3E}">
        <p14:creationId xmlns:p14="http://schemas.microsoft.com/office/powerpoint/2010/main" val="13850134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 rtlCol="0">
            <a:normAutofit/>
          </a:bodyPr>
          <a:lstStyle/>
          <a:p>
            <a:pPr algn="ctr" rtl="0"/>
            <a:r>
              <a:rPr lang="es-ES" sz="4400" dirty="0" err="1">
                <a:effectLst>
                  <a:glow rad="63500">
                    <a:schemeClr val="bg1"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Invgate</a:t>
            </a:r>
            <a:r>
              <a:rPr lang="es-ES" sz="4400" dirty="0">
                <a:effectLst>
                  <a:glow rad="63500">
                    <a:schemeClr val="bg1"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s-ES" sz="4400" dirty="0" err="1">
                <a:effectLst>
                  <a:glow rad="63500">
                    <a:schemeClr val="bg1"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assets</a:t>
            </a:r>
            <a:r>
              <a:rPr lang="es-ES" sz="4400" dirty="0">
                <a:effectLst>
                  <a:glow rad="63500">
                    <a:schemeClr val="bg1"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- ventajas</a:t>
            </a:r>
            <a:endParaRPr lang="es-ES" sz="4400" dirty="0">
              <a:latin typeface="Rockwell" panose="02060603020205020403" pitchFamily="18" charset="0"/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86234B79-B762-9A85-144D-2D006581D793}"/>
              </a:ext>
            </a:extLst>
          </p:cNvPr>
          <p:cNvSpPr txBox="1"/>
          <p:nvPr/>
        </p:nvSpPr>
        <p:spPr>
          <a:xfrm>
            <a:off x="2396985" y="1774852"/>
            <a:ext cx="7385318" cy="40011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Plataformas compatibles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3F7A36BC-669D-CD94-1B70-EE2D8ED843BE}"/>
              </a:ext>
            </a:extLst>
          </p:cNvPr>
          <p:cNvSpPr txBox="1"/>
          <p:nvPr/>
        </p:nvSpPr>
        <p:spPr>
          <a:xfrm>
            <a:off x="2400163" y="2288837"/>
            <a:ext cx="3694248" cy="169790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Windows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8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Mac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Linux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s-E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21760701-6F28-25F9-4DB9-E197B597FA22}"/>
              </a:ext>
            </a:extLst>
          </p:cNvPr>
          <p:cNvSpPr txBox="1"/>
          <p:nvPr/>
        </p:nvSpPr>
        <p:spPr>
          <a:xfrm>
            <a:off x="2400163" y="1293905"/>
            <a:ext cx="3694248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InvGate</a:t>
            </a:r>
            <a:r>
              <a:rPr lang="es-E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s-ES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Assets</a:t>
            </a:r>
            <a:endParaRPr lang="es-E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D820F43B-7EE1-4302-1E85-56AA615043C7}"/>
              </a:ext>
            </a:extLst>
          </p:cNvPr>
          <p:cNvSpPr txBox="1"/>
          <p:nvPr/>
        </p:nvSpPr>
        <p:spPr>
          <a:xfrm>
            <a:off x="6094411" y="2288836"/>
            <a:ext cx="3694248" cy="169790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Windows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Mac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s-E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s-E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39372601-445A-60A5-B079-45A996902D64}"/>
              </a:ext>
            </a:extLst>
          </p:cNvPr>
          <p:cNvSpPr txBox="1"/>
          <p:nvPr/>
        </p:nvSpPr>
        <p:spPr>
          <a:xfrm>
            <a:off x="6094411" y="1293905"/>
            <a:ext cx="3694248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Snow SAM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8605E248-F162-084B-2E0A-BB704AAB4828}"/>
              </a:ext>
            </a:extLst>
          </p:cNvPr>
          <p:cNvSpPr txBox="1"/>
          <p:nvPr/>
        </p:nvSpPr>
        <p:spPr>
          <a:xfrm>
            <a:off x="2396985" y="4100613"/>
            <a:ext cx="7385318" cy="40011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Demo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981157D0-810E-BF5C-5235-05E312F3A3EE}"/>
              </a:ext>
            </a:extLst>
          </p:cNvPr>
          <p:cNvSpPr txBox="1"/>
          <p:nvPr/>
        </p:nvSpPr>
        <p:spPr>
          <a:xfrm>
            <a:off x="2393807" y="4614598"/>
            <a:ext cx="3694248" cy="120032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Acceso instantáneo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Versión completa </a:t>
            </a:r>
            <a:endParaRPr lang="es-E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27C890DA-A56A-CE2F-4839-B5DACF6BF415}"/>
              </a:ext>
            </a:extLst>
          </p:cNvPr>
          <p:cNvSpPr txBox="1"/>
          <p:nvPr/>
        </p:nvSpPr>
        <p:spPr>
          <a:xfrm>
            <a:off x="6088055" y="4614597"/>
            <a:ext cx="3694248" cy="120032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Rellenar cuestionario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Esperar respuesta</a:t>
            </a:r>
          </a:p>
        </p:txBody>
      </p:sp>
    </p:spTree>
    <p:extLst>
      <p:ext uri="{BB962C8B-B14F-4D97-AF65-F5344CB8AC3E}">
        <p14:creationId xmlns:p14="http://schemas.microsoft.com/office/powerpoint/2010/main" val="39320728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 rtlCol="0">
            <a:normAutofit/>
          </a:bodyPr>
          <a:lstStyle/>
          <a:p>
            <a:pPr algn="ctr" rtl="0"/>
            <a:r>
              <a:rPr lang="es-ES" sz="4400" dirty="0" err="1">
                <a:effectLst>
                  <a:glow rad="63500">
                    <a:schemeClr val="bg1"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Invgate</a:t>
            </a:r>
            <a:r>
              <a:rPr lang="es-ES" sz="4400" dirty="0">
                <a:effectLst>
                  <a:glow rad="63500">
                    <a:schemeClr val="bg1"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s-ES" sz="4400" dirty="0" err="1">
                <a:effectLst>
                  <a:glow rad="63500">
                    <a:schemeClr val="bg1"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assets</a:t>
            </a:r>
            <a:r>
              <a:rPr lang="es-ES" sz="4400" dirty="0">
                <a:effectLst>
                  <a:glow rad="63500">
                    <a:schemeClr val="bg1"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- Desventajas</a:t>
            </a:r>
            <a:endParaRPr lang="es-ES" sz="4400" dirty="0">
              <a:latin typeface="Rockwell" panose="02060603020205020403" pitchFamily="18" charset="0"/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86234B79-B762-9A85-144D-2D006581D793}"/>
              </a:ext>
            </a:extLst>
          </p:cNvPr>
          <p:cNvSpPr txBox="1"/>
          <p:nvPr/>
        </p:nvSpPr>
        <p:spPr>
          <a:xfrm>
            <a:off x="2396985" y="1734918"/>
            <a:ext cx="7385318" cy="40011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Funcionalidades SAM separadas en otro software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3F7A36BC-669D-CD94-1B70-EE2D8ED843BE}"/>
              </a:ext>
            </a:extLst>
          </p:cNvPr>
          <p:cNvSpPr txBox="1"/>
          <p:nvPr/>
        </p:nvSpPr>
        <p:spPr>
          <a:xfrm>
            <a:off x="2400163" y="2288837"/>
            <a:ext cx="3694248" cy="379591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InvGate</a:t>
            </a:r>
            <a:r>
              <a:rPr lang="es-E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s-E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Assets</a:t>
            </a:r>
            <a:endParaRPr lang="es-E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InvGate</a:t>
            </a:r>
            <a:r>
              <a:rPr lang="es-E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s-E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ServiceDesk</a:t>
            </a:r>
            <a:endParaRPr lang="es-E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21760701-6F28-25F9-4DB9-E197B597FA22}"/>
              </a:ext>
            </a:extLst>
          </p:cNvPr>
          <p:cNvSpPr txBox="1"/>
          <p:nvPr/>
        </p:nvSpPr>
        <p:spPr>
          <a:xfrm>
            <a:off x="2396985" y="1211777"/>
            <a:ext cx="3694248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InvGate</a:t>
            </a:r>
            <a:r>
              <a:rPr lang="es-E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s-ES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Assets</a:t>
            </a:r>
            <a:endParaRPr lang="es-E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D820F43B-7EE1-4302-1E85-56AA615043C7}"/>
              </a:ext>
            </a:extLst>
          </p:cNvPr>
          <p:cNvSpPr txBox="1"/>
          <p:nvPr/>
        </p:nvSpPr>
        <p:spPr>
          <a:xfrm>
            <a:off x="6094411" y="2288837"/>
            <a:ext cx="3694248" cy="379591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Un solo software con varios módulos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39372601-445A-60A5-B079-45A996902D64}"/>
              </a:ext>
            </a:extLst>
          </p:cNvPr>
          <p:cNvSpPr txBox="1"/>
          <p:nvPr/>
        </p:nvSpPr>
        <p:spPr>
          <a:xfrm>
            <a:off x="6091233" y="1211777"/>
            <a:ext cx="3694248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Snow SAM</a:t>
            </a:r>
          </a:p>
        </p:txBody>
      </p:sp>
    </p:spTree>
    <p:extLst>
      <p:ext uri="{BB962C8B-B14F-4D97-AF65-F5344CB8AC3E}">
        <p14:creationId xmlns:p14="http://schemas.microsoft.com/office/powerpoint/2010/main" val="30697747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 rtlCol="0">
            <a:normAutofit/>
          </a:bodyPr>
          <a:lstStyle/>
          <a:p>
            <a:pPr algn="ctr" rtl="0"/>
            <a:r>
              <a:rPr lang="es-ES" sz="4400" dirty="0" err="1">
                <a:effectLst>
                  <a:glow rad="63500">
                    <a:schemeClr val="bg1"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Invgate</a:t>
            </a:r>
            <a:r>
              <a:rPr lang="es-ES" sz="4400" dirty="0">
                <a:effectLst>
                  <a:glow rad="63500">
                    <a:schemeClr val="bg1"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s-ES" sz="4400" dirty="0" err="1">
                <a:effectLst>
                  <a:glow rad="63500">
                    <a:schemeClr val="bg1"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assets</a:t>
            </a:r>
            <a:r>
              <a:rPr lang="es-ES" sz="4400" dirty="0">
                <a:effectLst>
                  <a:glow rad="63500">
                    <a:schemeClr val="bg1"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- Desventajas</a:t>
            </a:r>
            <a:endParaRPr lang="es-ES" sz="4400" dirty="0">
              <a:latin typeface="Rockwell" panose="02060603020205020403" pitchFamily="18" charset="0"/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86234B79-B762-9A85-144D-2D006581D793}"/>
              </a:ext>
            </a:extLst>
          </p:cNvPr>
          <p:cNvSpPr txBox="1"/>
          <p:nvPr/>
        </p:nvSpPr>
        <p:spPr>
          <a:xfrm>
            <a:off x="2401752" y="1326813"/>
            <a:ext cx="7385318" cy="40011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Interfaz menos intuitiva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3F7A36BC-669D-CD94-1B70-EE2D8ED843BE}"/>
              </a:ext>
            </a:extLst>
          </p:cNvPr>
          <p:cNvSpPr txBox="1"/>
          <p:nvPr/>
        </p:nvSpPr>
        <p:spPr>
          <a:xfrm>
            <a:off x="2400162" y="1879262"/>
            <a:ext cx="7385317" cy="203132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E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Problemas: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Errores de interpretación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Tiempo de entrenamiento del personal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Fluidez de trabajo</a:t>
            </a:r>
            <a:endParaRPr lang="es-E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C7235408-BEDF-2DE2-CBE3-FD2A01710A62}"/>
              </a:ext>
            </a:extLst>
          </p:cNvPr>
          <p:cNvSpPr txBox="1"/>
          <p:nvPr/>
        </p:nvSpPr>
        <p:spPr>
          <a:xfrm>
            <a:off x="2400161" y="4075994"/>
            <a:ext cx="7385318" cy="40011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 dispone de licencia portable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CF382093-DB39-1165-ACE5-0E90B4AED063}"/>
              </a:ext>
            </a:extLst>
          </p:cNvPr>
          <p:cNvSpPr txBox="1"/>
          <p:nvPr/>
        </p:nvSpPr>
        <p:spPr>
          <a:xfrm>
            <a:off x="2400162" y="4641512"/>
            <a:ext cx="7385317" cy="203132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E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Las licencias portables permiten: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Ejecución </a:t>
            </a:r>
            <a:r>
              <a:rPr lang="es-E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del SAM con ordenador con problemas de conexión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Continuación de trabajo instantánea por parte de un empleado que se encuentra viajando</a:t>
            </a:r>
            <a:endParaRPr lang="es-E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03049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 rtlCol="0">
            <a:normAutofit/>
          </a:bodyPr>
          <a:lstStyle/>
          <a:p>
            <a:pPr algn="ctr" rtl="0"/>
            <a:r>
              <a:rPr lang="es-ES" sz="4400" dirty="0">
                <a:effectLst>
                  <a:glow rad="63500">
                    <a:schemeClr val="bg1"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SNOW SAM - ventajas</a:t>
            </a:r>
            <a:endParaRPr lang="es-ES" sz="4400" dirty="0">
              <a:latin typeface="Rockwell" panose="02060603020205020403" pitchFamily="18" charset="0"/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86234B79-B762-9A85-144D-2D006581D793}"/>
              </a:ext>
            </a:extLst>
          </p:cNvPr>
          <p:cNvSpPr txBox="1"/>
          <p:nvPr/>
        </p:nvSpPr>
        <p:spPr>
          <a:xfrm>
            <a:off x="1360884" y="1326813"/>
            <a:ext cx="9467055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Integración con </a:t>
            </a:r>
            <a:r>
              <a:rPr lang="es-ES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ServiceNow</a:t>
            </a:r>
            <a:endParaRPr lang="es-E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Imagen 3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D1DC7326-DDBF-FDCA-BE66-07C421452A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0884" y="1866899"/>
            <a:ext cx="9467055" cy="4410075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9117356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 rtlCol="0">
            <a:normAutofit/>
          </a:bodyPr>
          <a:lstStyle/>
          <a:p>
            <a:pPr rtl="0"/>
            <a:r>
              <a:rPr lang="es-ES" sz="4400" dirty="0">
                <a:effectLst>
                  <a:glow rad="63500">
                    <a:schemeClr val="bg1"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Empresa</a:t>
            </a:r>
            <a:endParaRPr lang="es-ES" sz="4400" dirty="0">
              <a:latin typeface="+mn-lt"/>
            </a:endParaRPr>
          </a:p>
        </p:txBody>
      </p:sp>
      <p:pic>
        <p:nvPicPr>
          <p:cNvPr id="7" name="Marcador de contenido 6" descr="Avión volando sobre nubes&#10;&#10;Descripción generada automáticamente">
            <a:extLst>
              <a:ext uri="{FF2B5EF4-FFF2-40B4-BE49-F238E27FC236}">
                <a16:creationId xmlns:a16="http://schemas.microsoft.com/office/drawing/2014/main" id="{FE79319F-C828-6B1A-567B-0669BBBF52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325129" y="2206220"/>
            <a:ext cx="4722282" cy="3541712"/>
          </a:xfrm>
          <a:ln>
            <a:solidFill>
              <a:schemeClr val="bg1"/>
            </a:solidFill>
          </a:ln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0A5CAFDD-94C6-F63B-F743-F4798B605CBC}"/>
              </a:ext>
            </a:extLst>
          </p:cNvPr>
          <p:cNvSpPr txBox="1"/>
          <p:nvPr/>
        </p:nvSpPr>
        <p:spPr>
          <a:xfrm>
            <a:off x="6325129" y="1621445"/>
            <a:ext cx="472228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32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SwiftFlying</a:t>
            </a:r>
            <a:endParaRPr lang="es-ES" sz="3200" i="1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C9B46321-646F-7245-7341-D2528EA37E78}"/>
              </a:ext>
            </a:extLst>
          </p:cNvPr>
          <p:cNvSpPr txBox="1"/>
          <p:nvPr/>
        </p:nvSpPr>
        <p:spPr>
          <a:xfrm>
            <a:off x="1141413" y="1264044"/>
            <a:ext cx="4722282" cy="543738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numCol="1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Sede: España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Vuelos internacionales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Empleados: 3500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Departamentos: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Financiero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Marketing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Tecnologías de la Información (TI)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Recursos Humanos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Logística y operaciones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Comité de dirección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 opera con una extensa variedad de Software y Hardware de diferente naturaleza</a:t>
            </a:r>
          </a:p>
        </p:txBody>
      </p:sp>
    </p:spTree>
    <p:extLst>
      <p:ext uri="{BB962C8B-B14F-4D97-AF65-F5344CB8AC3E}">
        <p14:creationId xmlns:p14="http://schemas.microsoft.com/office/powerpoint/2010/main" val="32536897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 rtlCol="0">
            <a:normAutofit/>
          </a:bodyPr>
          <a:lstStyle/>
          <a:p>
            <a:pPr algn="ctr" rtl="0"/>
            <a:r>
              <a:rPr lang="es-ES" sz="4400" dirty="0">
                <a:effectLst>
                  <a:glow rad="63500">
                    <a:schemeClr val="bg1"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SNOW SAM - ventajas</a:t>
            </a:r>
            <a:endParaRPr lang="es-ES" sz="4400" dirty="0">
              <a:latin typeface="Rockwell" panose="02060603020205020403" pitchFamily="18" charset="0"/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86234B79-B762-9A85-144D-2D006581D793}"/>
              </a:ext>
            </a:extLst>
          </p:cNvPr>
          <p:cNvSpPr txBox="1"/>
          <p:nvPr/>
        </p:nvSpPr>
        <p:spPr>
          <a:xfrm>
            <a:off x="1852285" y="1326813"/>
            <a:ext cx="8484252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Segmentación de licencias </a:t>
            </a:r>
            <a:r>
              <a:rPr lang="es-ES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on</a:t>
            </a:r>
            <a:r>
              <a:rPr lang="es-E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-premise vs licencias Cloud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1DC7326-DDBF-FDCA-BE66-07C421452A0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250118" y="1838324"/>
            <a:ext cx="7688586" cy="4846105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8972811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 rtlCol="0">
            <a:normAutofit/>
          </a:bodyPr>
          <a:lstStyle/>
          <a:p>
            <a:pPr algn="ctr" rtl="0"/>
            <a:r>
              <a:rPr lang="es-ES" sz="4400" dirty="0">
                <a:effectLst>
                  <a:glow rad="63500">
                    <a:schemeClr val="bg1"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SNOW SAM - ventajas</a:t>
            </a:r>
            <a:endParaRPr lang="es-ES" sz="4400" dirty="0">
              <a:latin typeface="Rockwell" panose="02060603020205020403" pitchFamily="18" charset="0"/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86234B79-B762-9A85-144D-2D006581D793}"/>
              </a:ext>
            </a:extLst>
          </p:cNvPr>
          <p:cNvSpPr txBox="1"/>
          <p:nvPr/>
        </p:nvSpPr>
        <p:spPr>
          <a:xfrm>
            <a:off x="1853874" y="2387753"/>
            <a:ext cx="8484252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DIS +  Motor de normalización patentado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CCCB8957-C62F-EB0C-ECE8-5AF59B009475}"/>
              </a:ext>
            </a:extLst>
          </p:cNvPr>
          <p:cNvSpPr txBox="1"/>
          <p:nvPr/>
        </p:nvSpPr>
        <p:spPr>
          <a:xfrm>
            <a:off x="1853874" y="1278515"/>
            <a:ext cx="8484252" cy="40011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Interfaz más intuitiva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F31E174D-EBA3-5370-7E0A-4FB4C4BFC8C4}"/>
              </a:ext>
            </a:extLst>
          </p:cNvPr>
          <p:cNvSpPr txBox="1"/>
          <p:nvPr/>
        </p:nvSpPr>
        <p:spPr>
          <a:xfrm>
            <a:off x="1853875" y="1832439"/>
            <a:ext cx="8484251" cy="40011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Dispone de licencia portable</a:t>
            </a:r>
          </a:p>
        </p:txBody>
      </p:sp>
      <p:pic>
        <p:nvPicPr>
          <p:cNvPr id="9" name="Imagen 8" descr="Interfaz de usuario gráfica, Diagrama&#10;&#10;Descripción generada automáticamente con confianza media">
            <a:extLst>
              <a:ext uri="{FF2B5EF4-FFF2-40B4-BE49-F238E27FC236}">
                <a16:creationId xmlns:a16="http://schemas.microsoft.com/office/drawing/2014/main" id="{26121062-1432-DE32-35CE-745602DA96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4061" y="2912289"/>
            <a:ext cx="6620701" cy="3724144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2533720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 rtlCol="0">
            <a:normAutofit/>
          </a:bodyPr>
          <a:lstStyle/>
          <a:p>
            <a:pPr algn="ctr" rtl="0"/>
            <a:r>
              <a:rPr lang="es-ES" sz="4400" dirty="0">
                <a:effectLst>
                  <a:glow rad="63500">
                    <a:schemeClr val="bg1"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SAM elegido tras la comparación</a:t>
            </a:r>
            <a:endParaRPr lang="es-ES" sz="4400" dirty="0">
              <a:latin typeface="Rockwell" panose="02060603020205020403" pitchFamily="18" charset="0"/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86234B79-B762-9A85-144D-2D006581D793}"/>
              </a:ext>
            </a:extLst>
          </p:cNvPr>
          <p:cNvSpPr txBox="1"/>
          <p:nvPr/>
        </p:nvSpPr>
        <p:spPr>
          <a:xfrm>
            <a:off x="2401752" y="1326813"/>
            <a:ext cx="7385318" cy="46166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InvGate</a:t>
            </a:r>
            <a:r>
              <a:rPr lang="es-ES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s-ES" sz="2400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Assets</a:t>
            </a:r>
            <a:endParaRPr lang="es-ES" sz="24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C7A1D060-FBE9-E6BD-AC1B-5FB7808CBB8D}"/>
              </a:ext>
            </a:extLst>
          </p:cNvPr>
          <p:cNvSpPr txBox="1"/>
          <p:nvPr/>
        </p:nvSpPr>
        <p:spPr>
          <a:xfrm>
            <a:off x="2401752" y="1942394"/>
            <a:ext cx="7385318" cy="279954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s-E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Condición: integrado con </a:t>
            </a:r>
            <a:r>
              <a:rPr lang="es-E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InvGate</a:t>
            </a:r>
            <a:r>
              <a:rPr lang="es-E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s-E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ServiceDesk</a:t>
            </a:r>
            <a:endParaRPr lang="es-ES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50000"/>
              </a:lnSpc>
            </a:pPr>
            <a:r>
              <a:rPr lang="es-E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Razones: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Balance de ventajas/desventajas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Más funcionalidades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Proceso SAM </a:t>
            </a:r>
            <a:r>
              <a:rPr lang="es-ES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Software </a:t>
            </a:r>
            <a:r>
              <a:rPr lang="es-ES" sz="2000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Deployment</a:t>
            </a:r>
            <a:r>
              <a:rPr lang="es-ES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s-E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mucho más sólido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Documentación bastante más elaborada</a:t>
            </a:r>
          </a:p>
        </p:txBody>
      </p:sp>
    </p:spTree>
    <p:extLst>
      <p:ext uri="{BB962C8B-B14F-4D97-AF65-F5344CB8AC3E}">
        <p14:creationId xmlns:p14="http://schemas.microsoft.com/office/powerpoint/2010/main" val="12360955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3243E476-93F8-A4C3-D642-AD7B41BD4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0963" y="2689715"/>
            <a:ext cx="9905998" cy="1478570"/>
          </a:xfrm>
        </p:spPr>
        <p:txBody>
          <a:bodyPr>
            <a:noAutofit/>
          </a:bodyPr>
          <a:lstStyle/>
          <a:p>
            <a:pPr algn="ctr"/>
            <a:r>
              <a:rPr lang="en-US" sz="12500" dirty="0">
                <a:effectLst>
                  <a:glow rad="101600">
                    <a:schemeClr val="bg1"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fin</a:t>
            </a:r>
          </a:p>
        </p:txBody>
      </p:sp>
    </p:spTree>
    <p:extLst>
      <p:ext uri="{BB962C8B-B14F-4D97-AF65-F5344CB8AC3E}">
        <p14:creationId xmlns:p14="http://schemas.microsoft.com/office/powerpoint/2010/main" val="24791276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5310" y="383982"/>
            <a:ext cx="9905998" cy="1478570"/>
          </a:xfrm>
        </p:spPr>
        <p:txBody>
          <a:bodyPr rtlCol="0">
            <a:normAutofit/>
          </a:bodyPr>
          <a:lstStyle/>
          <a:p>
            <a:pPr rtl="0"/>
            <a:r>
              <a:rPr lang="es-ES" sz="4400" dirty="0">
                <a:effectLst>
                  <a:glow rad="63500">
                    <a:schemeClr val="bg1"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Requisitos TI (I)</a:t>
            </a:r>
            <a:endParaRPr lang="es-ES" sz="4400" dirty="0">
              <a:latin typeface="Rockwell" panose="02060603020205020403" pitchFamily="18" charset="0"/>
            </a:endParaRPr>
          </a:p>
        </p:txBody>
      </p:sp>
      <p:pic>
        <p:nvPicPr>
          <p:cNvPr id="8" name="Marcador de posición de imagen 28">
            <a:extLst>
              <a:ext uri="{FF2B5EF4-FFF2-40B4-BE49-F238E27FC236}">
                <a16:creationId xmlns:a16="http://schemas.microsoft.com/office/drawing/2014/main" id="{A49DA689-BC44-BFCD-13FE-56B1BEFA514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6657" b="6657"/>
          <a:stretch/>
        </p:blipFill>
        <p:spPr>
          <a:xfrm>
            <a:off x="6094412" y="1962963"/>
            <a:ext cx="4202112" cy="24288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12700">
            <a:solidFill>
              <a:schemeClr val="tx1"/>
            </a:solidFill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Marcador de posición de imagen 28">
            <a:extLst>
              <a:ext uri="{FF2B5EF4-FFF2-40B4-BE49-F238E27FC236}">
                <a16:creationId xmlns:a16="http://schemas.microsoft.com/office/drawing/2014/main" id="{1968A58B-BEB7-4E9E-F8E3-F7B8E3D39ED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474" r="1474"/>
          <a:stretch/>
        </p:blipFill>
        <p:spPr>
          <a:xfrm>
            <a:off x="1141413" y="1962963"/>
            <a:ext cx="4202112" cy="24288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12700">
            <a:solidFill>
              <a:schemeClr val="tx1"/>
            </a:solidFill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86234B79-B762-9A85-144D-2D006581D793}"/>
              </a:ext>
            </a:extLst>
          </p:cNvPr>
          <p:cNvSpPr txBox="1"/>
          <p:nvPr/>
        </p:nvSpPr>
        <p:spPr>
          <a:xfrm>
            <a:off x="1141413" y="4492249"/>
            <a:ext cx="4202374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Control de licencias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FB22DE72-E8CD-623F-1D43-242EF449FD04}"/>
              </a:ext>
            </a:extLst>
          </p:cNvPr>
          <p:cNvSpPr txBox="1"/>
          <p:nvPr/>
        </p:nvSpPr>
        <p:spPr>
          <a:xfrm>
            <a:off x="6094150" y="4492249"/>
            <a:ext cx="4202374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Medición del uso de software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BC362C4A-F855-7F38-DC27-A60251A45F70}"/>
              </a:ext>
            </a:extLst>
          </p:cNvPr>
          <p:cNvSpPr txBox="1"/>
          <p:nvPr/>
        </p:nvSpPr>
        <p:spPr>
          <a:xfrm>
            <a:off x="1141413" y="4941044"/>
            <a:ext cx="4202374" cy="64633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Proceso SAM relacionado:</a:t>
            </a:r>
          </a:p>
          <a:p>
            <a:pPr algn="ctr"/>
            <a:r>
              <a:rPr lang="es-ES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License</a:t>
            </a:r>
            <a:r>
              <a:rPr lang="es-E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Manager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BCE5329C-544E-C11F-2AE6-6206BEDB2C75}"/>
              </a:ext>
            </a:extLst>
          </p:cNvPr>
          <p:cNvSpPr txBox="1"/>
          <p:nvPr/>
        </p:nvSpPr>
        <p:spPr>
          <a:xfrm>
            <a:off x="6094150" y="4941044"/>
            <a:ext cx="4202374" cy="64633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Proceso SAM relacionado:</a:t>
            </a:r>
          </a:p>
          <a:p>
            <a:pPr algn="ctr"/>
            <a:r>
              <a:rPr lang="es-E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Software </a:t>
            </a:r>
            <a:r>
              <a:rPr lang="es-ES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Metering</a:t>
            </a:r>
            <a:endParaRPr lang="es-E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21794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es-ES" sz="4400" dirty="0">
                <a:effectLst>
                  <a:glow rad="63500">
                    <a:schemeClr val="bg1"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Requisitos TI (II)</a:t>
            </a:r>
            <a:endParaRPr lang="es-ES" sz="4400" dirty="0">
              <a:latin typeface="Rockwell" panose="02060603020205020403" pitchFamily="18" charset="0"/>
            </a:endParaRPr>
          </a:p>
        </p:txBody>
      </p:sp>
      <p:pic>
        <p:nvPicPr>
          <p:cNvPr id="8" name="Marcador de posición de imagen 28">
            <a:extLst>
              <a:ext uri="{FF2B5EF4-FFF2-40B4-BE49-F238E27FC236}">
                <a16:creationId xmlns:a16="http://schemas.microsoft.com/office/drawing/2014/main" id="{A49DA689-BC44-BFCD-13FE-56B1BEFA514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302" r="1302"/>
          <a:stretch/>
        </p:blipFill>
        <p:spPr>
          <a:xfrm>
            <a:off x="6094543" y="1948344"/>
            <a:ext cx="4202112" cy="24288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12700">
            <a:solidFill>
              <a:schemeClr val="tx1"/>
            </a:solidFill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Marcador de posición de imagen 28">
            <a:extLst>
              <a:ext uri="{FF2B5EF4-FFF2-40B4-BE49-F238E27FC236}">
                <a16:creationId xmlns:a16="http://schemas.microsoft.com/office/drawing/2014/main" id="{1968A58B-BEB7-4E9E-F8E3-F7B8E3D39ED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342" r="1342"/>
          <a:stretch/>
        </p:blipFill>
        <p:spPr>
          <a:xfrm>
            <a:off x="1141544" y="1942051"/>
            <a:ext cx="4202112" cy="24288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12700">
            <a:solidFill>
              <a:schemeClr val="tx1"/>
            </a:solidFill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86234B79-B762-9A85-144D-2D006581D793}"/>
              </a:ext>
            </a:extLst>
          </p:cNvPr>
          <p:cNvSpPr txBox="1"/>
          <p:nvPr/>
        </p:nvSpPr>
        <p:spPr>
          <a:xfrm>
            <a:off x="1141413" y="4471337"/>
            <a:ext cx="4202374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Despliegue de software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FB22DE72-E8CD-623F-1D43-242EF449FD04}"/>
              </a:ext>
            </a:extLst>
          </p:cNvPr>
          <p:cNvSpPr txBox="1"/>
          <p:nvPr/>
        </p:nvSpPr>
        <p:spPr>
          <a:xfrm>
            <a:off x="6094281" y="4471337"/>
            <a:ext cx="4202374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Gestión de inventario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8E508595-FE8D-2447-2AD4-F7D97CB87467}"/>
              </a:ext>
            </a:extLst>
          </p:cNvPr>
          <p:cNvSpPr txBox="1"/>
          <p:nvPr/>
        </p:nvSpPr>
        <p:spPr>
          <a:xfrm>
            <a:off x="1141413" y="4941044"/>
            <a:ext cx="4202374" cy="64633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Proceso SAM relacionado:</a:t>
            </a:r>
          </a:p>
          <a:p>
            <a:pPr algn="ctr"/>
            <a:r>
              <a:rPr lang="es-E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Software </a:t>
            </a:r>
            <a:r>
              <a:rPr lang="es-ES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Deployment</a:t>
            </a:r>
            <a:endParaRPr lang="es-E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A2CD6A18-54B1-0818-DB32-7CFEDF9CD589}"/>
              </a:ext>
            </a:extLst>
          </p:cNvPr>
          <p:cNvSpPr txBox="1"/>
          <p:nvPr/>
        </p:nvSpPr>
        <p:spPr>
          <a:xfrm>
            <a:off x="6094281" y="4941044"/>
            <a:ext cx="4202374" cy="64633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Proceso SAM relacionado:</a:t>
            </a:r>
          </a:p>
          <a:p>
            <a:pPr algn="ctr"/>
            <a:r>
              <a:rPr lang="es-E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Software </a:t>
            </a:r>
            <a:r>
              <a:rPr lang="es-ES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Inventory</a:t>
            </a:r>
            <a:endParaRPr lang="es-E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78687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es-ES" sz="4400" dirty="0">
                <a:effectLst>
                  <a:glow rad="63500">
                    <a:schemeClr val="bg1"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Productos </a:t>
            </a:r>
            <a:r>
              <a:rPr lang="es-ES" sz="4400" dirty="0" err="1">
                <a:effectLst>
                  <a:glow rad="63500">
                    <a:schemeClr val="bg1"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sam</a:t>
            </a:r>
            <a:r>
              <a:rPr lang="es-ES" sz="4400" dirty="0">
                <a:effectLst>
                  <a:glow rad="63500">
                    <a:schemeClr val="bg1"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candidatos</a:t>
            </a:r>
            <a:endParaRPr lang="es-ES" sz="4400" dirty="0">
              <a:latin typeface="Rockwell" panose="02060603020205020403" pitchFamily="18" charset="0"/>
            </a:endParaRPr>
          </a:p>
        </p:txBody>
      </p:sp>
      <p:pic>
        <p:nvPicPr>
          <p:cNvPr id="8" name="Marcador de posición de imagen 28">
            <a:extLst>
              <a:ext uri="{FF2B5EF4-FFF2-40B4-BE49-F238E27FC236}">
                <a16:creationId xmlns:a16="http://schemas.microsoft.com/office/drawing/2014/main" id="{A49DA689-BC44-BFCD-13FE-56B1BEFA514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586" r="4586"/>
          <a:stretch/>
        </p:blipFill>
        <p:spPr>
          <a:xfrm>
            <a:off x="6094543" y="1948344"/>
            <a:ext cx="4202112" cy="24288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12700">
            <a:solidFill>
              <a:schemeClr val="tx1"/>
            </a:solidFill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Marcador de posición de imagen 28">
            <a:extLst>
              <a:ext uri="{FF2B5EF4-FFF2-40B4-BE49-F238E27FC236}">
                <a16:creationId xmlns:a16="http://schemas.microsoft.com/office/drawing/2014/main" id="{1968A58B-BEB7-4E9E-F8E3-F7B8E3D39ED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312" r="-312"/>
          <a:stretch/>
        </p:blipFill>
        <p:spPr>
          <a:xfrm>
            <a:off x="1141544" y="1942051"/>
            <a:ext cx="4202112" cy="24288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12700">
            <a:solidFill>
              <a:schemeClr val="bg1"/>
            </a:solidFill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86234B79-B762-9A85-144D-2D006581D793}"/>
              </a:ext>
            </a:extLst>
          </p:cNvPr>
          <p:cNvSpPr txBox="1"/>
          <p:nvPr/>
        </p:nvSpPr>
        <p:spPr>
          <a:xfrm>
            <a:off x="1141413" y="4471337"/>
            <a:ext cx="4202374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Snow SAM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FB22DE72-E8CD-623F-1D43-242EF449FD04}"/>
              </a:ext>
            </a:extLst>
          </p:cNvPr>
          <p:cNvSpPr txBox="1"/>
          <p:nvPr/>
        </p:nvSpPr>
        <p:spPr>
          <a:xfrm>
            <a:off x="6094281" y="4471337"/>
            <a:ext cx="4202374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InvGate</a:t>
            </a:r>
            <a:r>
              <a:rPr lang="es-E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s-ES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Assets</a:t>
            </a:r>
            <a:endParaRPr lang="es-E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8E508595-FE8D-2447-2AD4-F7D97CB87467}"/>
              </a:ext>
            </a:extLst>
          </p:cNvPr>
          <p:cNvSpPr txBox="1"/>
          <p:nvPr/>
        </p:nvSpPr>
        <p:spPr>
          <a:xfrm>
            <a:off x="1141413" y="4941044"/>
            <a:ext cx="4202374" cy="92333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Snow Software, Inc.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Suecia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1997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A2CD6A18-54B1-0818-DB32-7CFEDF9CD589}"/>
              </a:ext>
            </a:extLst>
          </p:cNvPr>
          <p:cNvSpPr txBox="1"/>
          <p:nvPr/>
        </p:nvSpPr>
        <p:spPr>
          <a:xfrm>
            <a:off x="6094281" y="4941044"/>
            <a:ext cx="4202374" cy="92333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InvGate</a:t>
            </a:r>
            <a:endParaRPr lang="es-E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USA &amp; Argentina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2008</a:t>
            </a:r>
          </a:p>
        </p:txBody>
      </p:sp>
    </p:spTree>
    <p:extLst>
      <p:ext uri="{BB962C8B-B14F-4D97-AF65-F5344CB8AC3E}">
        <p14:creationId xmlns:p14="http://schemas.microsoft.com/office/powerpoint/2010/main" val="36750002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343597"/>
            <a:ext cx="9905998" cy="147857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s-ES" sz="4400" dirty="0">
                <a:effectLst>
                  <a:glow rad="63500">
                    <a:schemeClr val="bg1"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Comparación de soluciones </a:t>
            </a:r>
            <a:r>
              <a:rPr lang="es-ES" sz="4400" dirty="0" err="1">
                <a:effectLst>
                  <a:glow rad="63500">
                    <a:schemeClr val="bg1"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sam</a:t>
            </a:r>
            <a:endParaRPr lang="es-ES" sz="4400" kern="1200" cap="all" baseline="0" dirty="0">
              <a:effectLst>
                <a:glow rad="63500">
                  <a:schemeClr val="bg1">
                    <a:alpha val="40000"/>
                  </a:scheme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29" name="Marcador de posición de imagen 28">
            <a:extLst>
              <a:ext uri="{FF2B5EF4-FFF2-40B4-BE49-F238E27FC236}">
                <a16:creationId xmlns:a16="http://schemas.microsoft.com/office/drawing/2014/main" id="{DDFDC85A-F7AE-4FFA-8255-0A3C9EE25E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4047" b="4047"/>
          <a:stretch/>
        </p:blipFill>
        <p:spPr>
          <a:xfrm>
            <a:off x="1141412" y="1772816"/>
            <a:ext cx="9905999" cy="446666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185506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 rtlCol="0">
            <a:normAutofit/>
          </a:bodyPr>
          <a:lstStyle/>
          <a:p>
            <a:pPr algn="ctr" rtl="0"/>
            <a:r>
              <a:rPr lang="es-ES" sz="4400" dirty="0">
                <a:effectLst>
                  <a:glow rad="63500">
                    <a:schemeClr val="bg1"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Características – Snow </a:t>
            </a:r>
            <a:r>
              <a:rPr lang="es-ES" sz="4400" dirty="0" err="1">
                <a:effectLst>
                  <a:glow rad="63500">
                    <a:schemeClr val="bg1"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sam</a:t>
            </a:r>
            <a:endParaRPr lang="es-ES" sz="4400" dirty="0">
              <a:latin typeface="Rockwell" panose="02060603020205020403" pitchFamily="18" charset="0"/>
            </a:endParaRPr>
          </a:p>
        </p:txBody>
      </p:sp>
      <p:pic>
        <p:nvPicPr>
          <p:cNvPr id="4" name="Imagen 3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33479C11-0702-90E7-7FD2-4C22C023B6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286" y="1478570"/>
            <a:ext cx="4369436" cy="2457808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6" name="Imagen 5" descr="Interfaz de usuario gráfica, Gráfico&#10;&#10;Descripción generada automáticamente con confianza media">
            <a:extLst>
              <a:ext uri="{FF2B5EF4-FFF2-40B4-BE49-F238E27FC236}">
                <a16:creationId xmlns:a16="http://schemas.microsoft.com/office/drawing/2014/main" id="{99C86669-818B-A24D-DE25-595C6D60B4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5450" y="1478570"/>
            <a:ext cx="5788088" cy="2457809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8" name="CuadroTexto 17">
            <a:extLst>
              <a:ext uri="{FF2B5EF4-FFF2-40B4-BE49-F238E27FC236}">
                <a16:creationId xmlns:a16="http://schemas.microsoft.com/office/drawing/2014/main" id="{6E75257E-61B0-FA17-F63A-626F582D8A8C}"/>
              </a:ext>
            </a:extLst>
          </p:cNvPr>
          <p:cNvSpPr txBox="1"/>
          <p:nvPr/>
        </p:nvSpPr>
        <p:spPr>
          <a:xfrm>
            <a:off x="895286" y="4055218"/>
            <a:ext cx="10398252" cy="169790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numCol="1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Snow </a:t>
            </a:r>
            <a:r>
              <a:rPr lang="es-E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Spend</a:t>
            </a:r>
            <a:r>
              <a:rPr lang="es-E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s-E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Optimizer</a:t>
            </a:r>
            <a:endParaRPr lang="es-E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Detección de potenciales </a:t>
            </a:r>
            <a:r>
              <a:rPr lang="es-ES" i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downgrades</a:t>
            </a:r>
            <a:r>
              <a:rPr lang="es-ES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s-E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 licencias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Detección de suscripciones premium innecesarias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s-E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7330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 rtlCol="0">
            <a:normAutofit/>
          </a:bodyPr>
          <a:lstStyle/>
          <a:p>
            <a:pPr algn="ctr" rtl="0"/>
            <a:r>
              <a:rPr lang="es-ES" sz="4400" dirty="0">
                <a:effectLst>
                  <a:glow rad="63500">
                    <a:schemeClr val="bg1"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Características – Snow </a:t>
            </a:r>
            <a:r>
              <a:rPr lang="es-ES" sz="4400" dirty="0" err="1">
                <a:effectLst>
                  <a:glow rad="63500">
                    <a:schemeClr val="bg1"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sam</a:t>
            </a:r>
            <a:endParaRPr lang="es-ES" sz="4400" dirty="0">
              <a:latin typeface="Rockwell" panose="02060603020205020403" pitchFamily="18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3479C11-0702-90E7-7FD2-4C22C023B69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95286" y="1734858"/>
            <a:ext cx="4917990" cy="2189441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99C86669-818B-A24D-DE25-595C6D60B4E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094411" y="1734858"/>
            <a:ext cx="5826589" cy="4989792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8" name="CuadroTexto 17">
            <a:extLst>
              <a:ext uri="{FF2B5EF4-FFF2-40B4-BE49-F238E27FC236}">
                <a16:creationId xmlns:a16="http://schemas.microsoft.com/office/drawing/2014/main" id="{6E75257E-61B0-FA17-F63A-626F582D8A8C}"/>
              </a:ext>
            </a:extLst>
          </p:cNvPr>
          <p:cNvSpPr txBox="1"/>
          <p:nvPr/>
        </p:nvSpPr>
        <p:spPr>
          <a:xfrm>
            <a:off x="895286" y="4102843"/>
            <a:ext cx="4917990" cy="169790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numCol="1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Snow </a:t>
            </a:r>
            <a:r>
              <a:rPr lang="es-E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Adoption</a:t>
            </a:r>
            <a:r>
              <a:rPr lang="es-E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s-E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Tracker</a:t>
            </a:r>
            <a:endParaRPr lang="es-E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 </a:t>
            </a:r>
            <a:r>
              <a:rPr lang="es-E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Intelligence</a:t>
            </a:r>
            <a:r>
              <a:rPr lang="es-E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s-E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Service</a:t>
            </a:r>
            <a:endParaRPr lang="es-E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Motor de normalización patentado</a:t>
            </a:r>
          </a:p>
          <a:p>
            <a:pPr>
              <a:lnSpc>
                <a:spcPct val="150000"/>
              </a:lnSpc>
            </a:pPr>
            <a:endParaRPr lang="es-E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79037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 rtlCol="0">
            <a:normAutofit/>
          </a:bodyPr>
          <a:lstStyle/>
          <a:p>
            <a:pPr algn="ctr" rtl="0"/>
            <a:r>
              <a:rPr lang="es-ES" sz="4400" dirty="0">
                <a:effectLst>
                  <a:glow rad="63500">
                    <a:schemeClr val="bg1"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Características – Snow </a:t>
            </a:r>
            <a:r>
              <a:rPr lang="es-ES" sz="4400" dirty="0" err="1">
                <a:effectLst>
                  <a:glow rad="63500">
                    <a:schemeClr val="bg1"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sam</a:t>
            </a:r>
            <a:endParaRPr lang="es-ES" sz="4400" dirty="0">
              <a:latin typeface="Rockwell" panose="02060603020205020403" pitchFamily="18" charset="0"/>
            </a:endParaRPr>
          </a:p>
        </p:txBody>
      </p:sp>
      <p:pic>
        <p:nvPicPr>
          <p:cNvPr id="5" name="Imagen 4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9A3F2EC6-2BD5-1BC7-D2D9-8C5975B8B2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5663" y="1230919"/>
            <a:ext cx="8440673" cy="5365489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422799193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o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0478299_TF77815013" id="{8FD947F4-9C84-4D31-9A71-50EF00CCFDB1}" vid="{F3634BA7-4789-48F2-AC63-487E7207BC10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Ciclo problema - solución </Template>
  <TotalTime>275</TotalTime>
  <Words>474</Words>
  <Application>Microsoft Office PowerPoint</Application>
  <PresentationFormat>Widescreen</PresentationFormat>
  <Paragraphs>149</Paragraphs>
  <Slides>23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Arial</vt:lpstr>
      <vt:lpstr>Calibri</vt:lpstr>
      <vt:lpstr>Rockwell</vt:lpstr>
      <vt:lpstr>Tahoma</vt:lpstr>
      <vt:lpstr>Tw Cen MT</vt:lpstr>
      <vt:lpstr>Wingdings</vt:lpstr>
      <vt:lpstr>Circuito</vt:lpstr>
      <vt:lpstr>Comparación de software asset manager (sam)</vt:lpstr>
      <vt:lpstr>Empresa</vt:lpstr>
      <vt:lpstr>Requisitos TI (I)</vt:lpstr>
      <vt:lpstr>Requisitos TI (II)</vt:lpstr>
      <vt:lpstr>Productos sam candidatos</vt:lpstr>
      <vt:lpstr>Comparación de soluciones sam</vt:lpstr>
      <vt:lpstr>Características – Snow sam</vt:lpstr>
      <vt:lpstr>Características – Snow sam</vt:lpstr>
      <vt:lpstr>Características – Snow sam</vt:lpstr>
      <vt:lpstr>Características – InvGate Assets</vt:lpstr>
      <vt:lpstr>Características – INVGATE ASSETS</vt:lpstr>
      <vt:lpstr>Características – INVGATE ASSETS</vt:lpstr>
      <vt:lpstr>Invgate assets - ventajas</vt:lpstr>
      <vt:lpstr>Invgate assets - ventajas</vt:lpstr>
      <vt:lpstr>Invgate assets - ventajas</vt:lpstr>
      <vt:lpstr>Invgate assets - ventajas</vt:lpstr>
      <vt:lpstr>Invgate assets - Desventajas</vt:lpstr>
      <vt:lpstr>Invgate assets - Desventajas</vt:lpstr>
      <vt:lpstr>SNOW SAM - ventajas</vt:lpstr>
      <vt:lpstr>SNOW SAM - ventajas</vt:lpstr>
      <vt:lpstr>SNOW SAM - ventajas</vt:lpstr>
      <vt:lpstr>SAM elegido tras la comparación</vt:lpstr>
      <vt:lpstr>fin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Comparación de software asset manager (sam)</dc:title>
  <dc:creator>Álvaro Bueno López</dc:creator>
  <cp:lastModifiedBy>Adrián Bennásar Polzin</cp:lastModifiedBy>
  <cp:revision>16</cp:revision>
  <dcterms:created xsi:type="dcterms:W3CDTF">2022-05-20T08:04:53Z</dcterms:created>
  <dcterms:modified xsi:type="dcterms:W3CDTF">2022-05-28T08:48:00Z</dcterms:modified>
</cp:coreProperties>
</file>